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7" r:id="rId10"/>
    <p:sldId id="264" r:id="rId11"/>
    <p:sldId id="266" r:id="rId12"/>
    <p:sldId id="265"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74" d="100"/>
          <a:sy n="74" d="100"/>
        </p:scale>
        <p:origin x="4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6/27/2021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6/27/2021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6/27/2021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6/27/2021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6/27/2021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6/27/2021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smtClean="0"/>
              <a:t>Project Presentation on</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6045" y="3442115"/>
            <a:ext cx="1759907" cy="1622635"/>
          </a:xfrm>
          <a:prstGeom prst="rect">
            <a:avLst/>
          </a:prstGeom>
        </p:spPr>
      </p:pic>
      <p:sp>
        <p:nvSpPr>
          <p:cNvPr id="6" name="TextBox 5"/>
          <p:cNvSpPr txBox="1"/>
          <p:nvPr/>
        </p:nvSpPr>
        <p:spPr>
          <a:xfrm>
            <a:off x="810000" y="2291644"/>
            <a:ext cx="7893733" cy="707886"/>
          </a:xfrm>
          <a:prstGeom prst="rect">
            <a:avLst/>
          </a:prstGeom>
          <a:noFill/>
        </p:spPr>
        <p:txBody>
          <a:bodyPr wrap="square" rtlCol="0">
            <a:spAutoFit/>
          </a:bodyPr>
          <a:lstStyle/>
          <a:p>
            <a:pPr>
              <a:spcBef>
                <a:spcPct val="0"/>
              </a:spcBef>
            </a:pPr>
            <a:r>
              <a:rPr lang="en-IN" sz="4000" dirty="0">
                <a:solidFill>
                  <a:srgbClr val="FEFEFE"/>
                </a:solidFill>
                <a:latin typeface="+mj-lt"/>
                <a:ea typeface="+mj-ea"/>
                <a:cs typeface="+mj-cs"/>
              </a:rPr>
              <a:t>Notice Management System</a:t>
            </a:r>
            <a:endParaRPr lang="en-IN" sz="4000" dirty="0">
              <a:solidFill>
                <a:srgbClr val="FEFEFE"/>
              </a:solidFill>
              <a:latin typeface="+mj-lt"/>
              <a:ea typeface="+mj-ea"/>
              <a:cs typeface="+mj-cs"/>
            </a:endParaRPr>
          </a:p>
        </p:txBody>
      </p:sp>
      <p:sp>
        <p:nvSpPr>
          <p:cNvPr id="7" name="Rectangle 6"/>
          <p:cNvSpPr/>
          <p:nvPr/>
        </p:nvSpPr>
        <p:spPr>
          <a:xfrm>
            <a:off x="8026400" y="5507335"/>
            <a:ext cx="3917950" cy="923330"/>
          </a:xfrm>
          <a:prstGeom prst="rect">
            <a:avLst/>
          </a:prstGeom>
        </p:spPr>
        <p:txBody>
          <a:bodyPr wrap="square">
            <a:spAutoFit/>
          </a:bodyPr>
          <a:lstStyle/>
          <a:p>
            <a:pPr>
              <a:spcBef>
                <a:spcPct val="0"/>
              </a:spcBef>
            </a:pPr>
            <a:r>
              <a:rPr lang="en-US" dirty="0" err="1">
                <a:solidFill>
                  <a:srgbClr val="FEFEFE"/>
                </a:solidFill>
                <a:latin typeface="+mj-lt"/>
                <a:ea typeface="+mj-ea"/>
                <a:cs typeface="+mj-cs"/>
              </a:rPr>
              <a:t>Sai</a:t>
            </a:r>
            <a:r>
              <a:rPr lang="en-US" dirty="0">
                <a:solidFill>
                  <a:srgbClr val="FEFEFE"/>
                </a:solidFill>
                <a:latin typeface="+mj-lt"/>
                <a:ea typeface="+mj-ea"/>
                <a:cs typeface="+mj-cs"/>
              </a:rPr>
              <a:t> </a:t>
            </a:r>
            <a:r>
              <a:rPr lang="en-US" dirty="0" err="1">
                <a:solidFill>
                  <a:srgbClr val="FEFEFE"/>
                </a:solidFill>
                <a:latin typeface="+mj-lt"/>
                <a:ea typeface="+mj-ea"/>
                <a:cs typeface="+mj-cs"/>
              </a:rPr>
              <a:t>Subham</a:t>
            </a:r>
            <a:r>
              <a:rPr lang="en-US" dirty="0">
                <a:solidFill>
                  <a:srgbClr val="FEFEFE"/>
                </a:solidFill>
                <a:latin typeface="+mj-lt"/>
                <a:ea typeface="+mj-ea"/>
                <a:cs typeface="+mj-cs"/>
              </a:rPr>
              <a:t> </a:t>
            </a:r>
            <a:r>
              <a:rPr lang="en-US" dirty="0" err="1">
                <a:solidFill>
                  <a:srgbClr val="FEFEFE"/>
                </a:solidFill>
                <a:latin typeface="+mj-lt"/>
                <a:ea typeface="+mj-ea"/>
                <a:cs typeface="+mj-cs"/>
              </a:rPr>
              <a:t>Pattnaik</a:t>
            </a:r>
            <a:r>
              <a:rPr lang="en-US" dirty="0">
                <a:solidFill>
                  <a:srgbClr val="FEFEFE"/>
                </a:solidFill>
                <a:latin typeface="+mj-lt"/>
                <a:ea typeface="+mj-ea"/>
                <a:cs typeface="+mj-cs"/>
              </a:rPr>
              <a:t> (</a:t>
            </a:r>
            <a:r>
              <a:rPr lang="en-US" dirty="0">
                <a:solidFill>
                  <a:srgbClr val="FEFEFE"/>
                </a:solidFill>
                <a:latin typeface="+mj-lt"/>
                <a:ea typeface="+mj-ea"/>
                <a:cs typeface="+mj-cs"/>
              </a:rPr>
              <a:t>19CSE104</a:t>
            </a:r>
            <a:r>
              <a:rPr lang="en-US" dirty="0">
                <a:solidFill>
                  <a:srgbClr val="FEFEFE"/>
                </a:solidFill>
                <a:latin typeface="+mj-lt"/>
                <a:ea typeface="+mj-ea"/>
                <a:cs typeface="+mj-cs"/>
              </a:rPr>
              <a:t>)</a:t>
            </a:r>
            <a:endParaRPr lang="en-IN" dirty="0">
              <a:solidFill>
                <a:srgbClr val="FEFEFE"/>
              </a:solidFill>
              <a:latin typeface="+mj-lt"/>
              <a:ea typeface="+mj-ea"/>
              <a:cs typeface="+mj-cs"/>
            </a:endParaRPr>
          </a:p>
          <a:p>
            <a:pPr>
              <a:spcBef>
                <a:spcPct val="0"/>
              </a:spcBef>
            </a:pPr>
            <a:r>
              <a:rPr lang="en-IN" dirty="0">
                <a:solidFill>
                  <a:srgbClr val="FEFEFE"/>
                </a:solidFill>
                <a:latin typeface="+mj-lt"/>
                <a:ea typeface="+mj-ea"/>
                <a:cs typeface="+mj-cs"/>
              </a:rPr>
              <a:t>Kumar </a:t>
            </a:r>
            <a:r>
              <a:rPr lang="en-IN" dirty="0" err="1">
                <a:solidFill>
                  <a:srgbClr val="FEFEFE"/>
                </a:solidFill>
                <a:latin typeface="+mj-lt"/>
                <a:ea typeface="+mj-ea"/>
                <a:cs typeface="+mj-cs"/>
              </a:rPr>
              <a:t>Samarjeet</a:t>
            </a:r>
            <a:r>
              <a:rPr lang="en-US" dirty="0">
                <a:solidFill>
                  <a:srgbClr val="FEFEFE"/>
                </a:solidFill>
                <a:latin typeface="+mj-lt"/>
                <a:ea typeface="+mj-ea"/>
                <a:cs typeface="+mj-cs"/>
              </a:rPr>
              <a:t> (</a:t>
            </a:r>
            <a:r>
              <a:rPr lang="en-US" dirty="0">
                <a:solidFill>
                  <a:srgbClr val="FEFEFE"/>
                </a:solidFill>
                <a:latin typeface="+mj-lt"/>
                <a:ea typeface="+mj-ea"/>
                <a:cs typeface="+mj-cs"/>
              </a:rPr>
              <a:t>19CSE</a:t>
            </a:r>
            <a:r>
              <a:rPr lang="en-IN" dirty="0">
                <a:solidFill>
                  <a:srgbClr val="FEFEFE"/>
                </a:solidFill>
                <a:latin typeface="+mj-lt"/>
                <a:ea typeface="+mj-ea"/>
                <a:cs typeface="+mj-cs"/>
              </a:rPr>
              <a:t>1</a:t>
            </a:r>
            <a:r>
              <a:rPr lang="en-US" dirty="0">
                <a:solidFill>
                  <a:srgbClr val="FEFEFE"/>
                </a:solidFill>
                <a:latin typeface="+mj-lt"/>
                <a:ea typeface="+mj-ea"/>
                <a:cs typeface="+mj-cs"/>
              </a:rPr>
              <a:t>11)</a:t>
            </a:r>
            <a:endParaRPr lang="en-IN" dirty="0">
              <a:solidFill>
                <a:srgbClr val="FEFEFE"/>
              </a:solidFill>
              <a:latin typeface="+mj-lt"/>
              <a:ea typeface="+mj-ea"/>
              <a:cs typeface="+mj-cs"/>
            </a:endParaRPr>
          </a:p>
          <a:p>
            <a:pPr>
              <a:spcBef>
                <a:spcPct val="0"/>
              </a:spcBef>
            </a:pPr>
            <a:r>
              <a:rPr lang="en-IN" dirty="0">
                <a:solidFill>
                  <a:srgbClr val="FEFEFE"/>
                </a:solidFill>
                <a:latin typeface="+mj-lt"/>
                <a:ea typeface="+mj-ea"/>
                <a:cs typeface="+mj-cs"/>
              </a:rPr>
              <a:t>Mayank Gupta</a:t>
            </a:r>
            <a:r>
              <a:rPr lang="en-US" dirty="0">
                <a:solidFill>
                  <a:srgbClr val="FEFEFE"/>
                </a:solidFill>
                <a:latin typeface="+mj-lt"/>
                <a:ea typeface="+mj-ea"/>
                <a:cs typeface="+mj-cs"/>
              </a:rPr>
              <a:t> (</a:t>
            </a:r>
            <a:r>
              <a:rPr lang="en-US" dirty="0">
                <a:solidFill>
                  <a:srgbClr val="FEFEFE"/>
                </a:solidFill>
                <a:latin typeface="+mj-lt"/>
                <a:ea typeface="+mj-ea"/>
                <a:cs typeface="+mj-cs"/>
              </a:rPr>
              <a:t>19CSE11</a:t>
            </a:r>
            <a:r>
              <a:rPr lang="en-IN" dirty="0">
                <a:solidFill>
                  <a:srgbClr val="FEFEFE"/>
                </a:solidFill>
                <a:latin typeface="+mj-lt"/>
                <a:ea typeface="+mj-ea"/>
                <a:cs typeface="+mj-cs"/>
              </a:rPr>
              <a:t>5</a:t>
            </a:r>
            <a:r>
              <a:rPr lang="en-US" dirty="0">
                <a:solidFill>
                  <a:srgbClr val="FEFEFE"/>
                </a:solidFill>
                <a:latin typeface="+mj-lt"/>
                <a:ea typeface="+mj-ea"/>
                <a:cs typeface="+mj-cs"/>
              </a:rPr>
              <a:t>)</a:t>
            </a:r>
            <a:endParaRPr lang="en-IN" dirty="0">
              <a:solidFill>
                <a:srgbClr val="FEFEFE"/>
              </a:solidFill>
              <a:latin typeface="+mj-lt"/>
              <a:ea typeface="+mj-ea"/>
              <a:cs typeface="+mj-cs"/>
            </a:endParaRPr>
          </a:p>
        </p:txBody>
      </p:sp>
    </p:spTree>
    <p:extLst>
      <p:ext uri="{BB962C8B-B14F-4D97-AF65-F5344CB8AC3E}">
        <p14:creationId xmlns:p14="http://schemas.microsoft.com/office/powerpoint/2010/main" val="25058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Screenshots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723" y="2383454"/>
            <a:ext cx="9338552" cy="4245417"/>
          </a:xfrm>
          <a:prstGeom prst="rect">
            <a:avLst/>
          </a:prstGeom>
        </p:spPr>
      </p:pic>
    </p:spTree>
    <p:extLst>
      <p:ext uri="{BB962C8B-B14F-4D97-AF65-F5344CB8AC3E}">
        <p14:creationId xmlns:p14="http://schemas.microsoft.com/office/powerpoint/2010/main" val="389081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Screenshots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438" y="2357696"/>
            <a:ext cx="9131121" cy="4151117"/>
          </a:xfrm>
          <a:prstGeom prst="rect">
            <a:avLst/>
          </a:prstGeom>
        </p:spPr>
      </p:pic>
    </p:spTree>
    <p:extLst>
      <p:ext uri="{BB962C8B-B14F-4D97-AF65-F5344CB8AC3E}">
        <p14:creationId xmlns:p14="http://schemas.microsoft.com/office/powerpoint/2010/main" val="293850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Screenshots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122" y="2391480"/>
            <a:ext cx="9081753" cy="3982408"/>
          </a:xfrm>
          <a:prstGeom prst="rect">
            <a:avLst/>
          </a:prstGeom>
        </p:spPr>
      </p:pic>
    </p:spTree>
    <p:extLst>
      <p:ext uri="{BB962C8B-B14F-4D97-AF65-F5344CB8AC3E}">
        <p14:creationId xmlns:p14="http://schemas.microsoft.com/office/powerpoint/2010/main" val="1359352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Conclusion and Future work</a:t>
            </a:r>
            <a:endParaRPr lang="en-IN" dirty="0"/>
          </a:p>
        </p:txBody>
      </p:sp>
      <p:sp>
        <p:nvSpPr>
          <p:cNvPr id="3" name="TextBox 2"/>
          <p:cNvSpPr txBox="1"/>
          <p:nvPr/>
        </p:nvSpPr>
        <p:spPr>
          <a:xfrm>
            <a:off x="1893195" y="2550016"/>
            <a:ext cx="7830355" cy="3416320"/>
          </a:xfrm>
          <a:prstGeom prst="rect">
            <a:avLst/>
          </a:prstGeom>
          <a:noFill/>
        </p:spPr>
        <p:txBody>
          <a:bodyPr wrap="square" rtlCol="0">
            <a:spAutoFit/>
          </a:bodyPr>
          <a:lstStyle/>
          <a:p>
            <a:pPr marL="342900" indent="-342900">
              <a:spcBef>
                <a:spcPct val="0"/>
              </a:spcBef>
              <a:buFont typeface="Wingdings" panose="05000000000000000000" pitchFamily="2" charset="2"/>
              <a:buChar char="Ø"/>
            </a:pPr>
            <a:r>
              <a:rPr lang="en-IN" sz="2400" b="1" dirty="0">
                <a:solidFill>
                  <a:srgbClr val="FEFEFE"/>
                </a:solidFill>
                <a:latin typeface="+mj-lt"/>
                <a:ea typeface="+mj-ea"/>
                <a:cs typeface="+mj-cs"/>
              </a:rPr>
              <a:t>This project has helped us to get our hands free on web development tools which are HTML, CSS, </a:t>
            </a:r>
            <a:r>
              <a:rPr lang="en-IN" sz="2400" b="1" dirty="0" err="1">
                <a:solidFill>
                  <a:srgbClr val="FEFEFE"/>
                </a:solidFill>
                <a:latin typeface="+mj-lt"/>
                <a:ea typeface="+mj-ea"/>
                <a:cs typeface="+mj-cs"/>
              </a:rPr>
              <a:t>php</a:t>
            </a:r>
            <a:r>
              <a:rPr lang="en-IN" sz="2400" b="1" dirty="0">
                <a:solidFill>
                  <a:srgbClr val="FEFEFE"/>
                </a:solidFill>
                <a:latin typeface="+mj-lt"/>
                <a:ea typeface="+mj-ea"/>
                <a:cs typeface="+mj-cs"/>
              </a:rPr>
              <a:t> and </a:t>
            </a:r>
            <a:r>
              <a:rPr lang="en-IN" sz="2400" b="1" dirty="0" err="1">
                <a:solidFill>
                  <a:srgbClr val="FEFEFE"/>
                </a:solidFill>
                <a:latin typeface="+mj-lt"/>
                <a:ea typeface="+mj-ea"/>
                <a:cs typeface="+mj-cs"/>
              </a:rPr>
              <a:t>javascript</a:t>
            </a:r>
            <a:r>
              <a:rPr lang="en-IN" sz="2400" b="1" dirty="0">
                <a:solidFill>
                  <a:srgbClr val="FEFEFE"/>
                </a:solidFill>
                <a:latin typeface="+mj-lt"/>
                <a:ea typeface="+mj-ea"/>
                <a:cs typeface="+mj-cs"/>
              </a:rPr>
              <a:t>. </a:t>
            </a:r>
          </a:p>
          <a:p>
            <a:pPr marL="342900" indent="-342900">
              <a:spcBef>
                <a:spcPct val="0"/>
              </a:spcBef>
              <a:buFont typeface="Wingdings" panose="05000000000000000000" pitchFamily="2" charset="2"/>
              <a:buChar char="Ø"/>
            </a:pPr>
            <a:r>
              <a:rPr lang="en-IN" sz="2400" b="1" dirty="0">
                <a:solidFill>
                  <a:srgbClr val="FEFEFE"/>
                </a:solidFill>
                <a:latin typeface="+mj-lt"/>
                <a:ea typeface="+mj-ea"/>
                <a:cs typeface="+mj-cs"/>
              </a:rPr>
              <a:t>Looking forward to our future works, we are planning to make this portal more handy and also categorizing the system according to department-wise which will be allowing HODs to share the information in the particular department only.</a:t>
            </a:r>
            <a:endParaRPr lang="en-IN" sz="2400" b="1" dirty="0">
              <a:solidFill>
                <a:srgbClr val="FEFEFE"/>
              </a:solidFill>
              <a:latin typeface="+mj-lt"/>
              <a:ea typeface="+mj-ea"/>
              <a:cs typeface="+mj-cs"/>
            </a:endParaRPr>
          </a:p>
        </p:txBody>
      </p:sp>
    </p:spTree>
    <p:extLst>
      <p:ext uri="{BB962C8B-B14F-4D97-AF65-F5344CB8AC3E}">
        <p14:creationId xmlns:p14="http://schemas.microsoft.com/office/powerpoint/2010/main" val="74786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References</a:t>
            </a:r>
            <a:endParaRPr lang="en-IN" dirty="0"/>
          </a:p>
        </p:txBody>
      </p:sp>
      <p:sp>
        <p:nvSpPr>
          <p:cNvPr id="3" name="TextBox 2"/>
          <p:cNvSpPr txBox="1"/>
          <p:nvPr/>
        </p:nvSpPr>
        <p:spPr>
          <a:xfrm>
            <a:off x="1996225" y="2691685"/>
            <a:ext cx="6980350" cy="1754326"/>
          </a:xfrm>
          <a:prstGeom prst="rect">
            <a:avLst/>
          </a:prstGeom>
          <a:noFill/>
        </p:spPr>
        <p:txBody>
          <a:bodyPr wrap="square" rtlCol="0">
            <a:spAutoFit/>
          </a:bodyPr>
          <a:lstStyle/>
          <a:p>
            <a:pPr marL="571500" indent="-571500">
              <a:spcBef>
                <a:spcPct val="0"/>
              </a:spcBef>
              <a:buFont typeface="Wingdings" panose="05000000000000000000" pitchFamily="2" charset="2"/>
              <a:buChar char="Ø"/>
            </a:pPr>
            <a:r>
              <a:rPr lang="en-IN" sz="3600" b="1" smtClean="0">
                <a:solidFill>
                  <a:srgbClr val="FEFEFE"/>
                </a:solidFill>
                <a:latin typeface="+mj-lt"/>
                <a:ea typeface="+mj-ea"/>
                <a:cs typeface="+mj-cs"/>
              </a:rPr>
              <a:t>Google</a:t>
            </a:r>
            <a:endParaRPr lang="en-IN" sz="3600" b="1" dirty="0">
              <a:solidFill>
                <a:srgbClr val="FEFEFE"/>
              </a:solidFill>
            </a:endParaRPr>
          </a:p>
          <a:p>
            <a:pPr marL="571500" indent="-571500">
              <a:spcBef>
                <a:spcPct val="0"/>
              </a:spcBef>
              <a:buFont typeface="Wingdings" panose="05000000000000000000" pitchFamily="2" charset="2"/>
              <a:buChar char="Ø"/>
            </a:pPr>
            <a:r>
              <a:rPr lang="en-IN" sz="3600" b="1" dirty="0">
                <a:solidFill>
                  <a:srgbClr val="FEFEFE"/>
                </a:solidFill>
              </a:rPr>
              <a:t>W3Schools</a:t>
            </a:r>
            <a:endParaRPr lang="en-IN" sz="3600" b="1" dirty="0">
              <a:solidFill>
                <a:srgbClr val="FEFEFE"/>
              </a:solidFill>
              <a:latin typeface="+mj-lt"/>
              <a:ea typeface="+mj-ea"/>
              <a:cs typeface="+mj-cs"/>
            </a:endParaRPr>
          </a:p>
          <a:p>
            <a:pPr marL="571500" indent="-571500">
              <a:spcBef>
                <a:spcPct val="0"/>
              </a:spcBef>
              <a:buFont typeface="Wingdings" panose="05000000000000000000" pitchFamily="2" charset="2"/>
              <a:buChar char="Ø"/>
            </a:pPr>
            <a:r>
              <a:rPr lang="en-IN" sz="3600" b="1" dirty="0" err="1">
                <a:solidFill>
                  <a:srgbClr val="FEFEFE"/>
                </a:solidFill>
                <a:latin typeface="+mj-lt"/>
                <a:ea typeface="+mj-ea"/>
                <a:cs typeface="+mj-cs"/>
              </a:rPr>
              <a:t>Youtube</a:t>
            </a:r>
            <a:endParaRPr lang="en-IN" sz="3600" b="1" dirty="0">
              <a:solidFill>
                <a:srgbClr val="FEFEFE"/>
              </a:solidFill>
              <a:latin typeface="+mj-lt"/>
              <a:ea typeface="+mj-ea"/>
              <a:cs typeface="+mj-cs"/>
            </a:endParaRPr>
          </a:p>
        </p:txBody>
      </p:sp>
    </p:spTree>
    <p:extLst>
      <p:ext uri="{BB962C8B-B14F-4D97-AF65-F5344CB8AC3E}">
        <p14:creationId xmlns:p14="http://schemas.microsoft.com/office/powerpoint/2010/main" val="179786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IN" sz="9600" dirty="0" smtClean="0"/>
              <a:t>Thank you…</a:t>
            </a:r>
            <a:endParaRPr lang="en-IN" sz="9600" dirty="0"/>
          </a:p>
        </p:txBody>
      </p:sp>
      <p:sp>
        <p:nvSpPr>
          <p:cNvPr id="4" name="Subtitle 3"/>
          <p:cNvSpPr>
            <a:spLocks noGrp="1"/>
          </p:cNvSpPr>
          <p:nvPr>
            <p:ph type="subTitle" idx="1"/>
          </p:nvPr>
        </p:nvSpPr>
        <p:spPr>
          <a:xfrm>
            <a:off x="810001" y="5280846"/>
            <a:ext cx="10572000" cy="1235863"/>
          </a:xfrm>
        </p:spPr>
        <p:txBody>
          <a:bodyPr>
            <a:normAutofit fontScale="85000" lnSpcReduction="20000"/>
          </a:bodyPr>
          <a:lstStyle/>
          <a:p>
            <a:r>
              <a:rPr lang="en-IN" dirty="0" smtClean="0"/>
              <a:t>Group – 5:-</a:t>
            </a:r>
          </a:p>
          <a:p>
            <a:r>
              <a:rPr lang="en-IN" dirty="0" smtClean="0"/>
              <a:t>Mayank Gupta(19CSE115)</a:t>
            </a:r>
          </a:p>
          <a:p>
            <a:r>
              <a:rPr lang="en-IN" dirty="0" smtClean="0"/>
              <a:t>Kumar </a:t>
            </a:r>
            <a:r>
              <a:rPr lang="en-IN" dirty="0" err="1" smtClean="0"/>
              <a:t>Samarjeet</a:t>
            </a:r>
            <a:r>
              <a:rPr lang="en-IN" dirty="0" smtClean="0"/>
              <a:t>(19CSE111)</a:t>
            </a:r>
          </a:p>
          <a:p>
            <a:r>
              <a:rPr lang="en-IN" dirty="0" err="1" smtClean="0"/>
              <a:t>Sai</a:t>
            </a:r>
            <a:r>
              <a:rPr lang="en-IN" dirty="0" smtClean="0"/>
              <a:t> </a:t>
            </a:r>
            <a:r>
              <a:rPr lang="en-IN" dirty="0" err="1" smtClean="0"/>
              <a:t>Subham</a:t>
            </a:r>
            <a:r>
              <a:rPr lang="en-IN" dirty="0" smtClean="0"/>
              <a:t> </a:t>
            </a:r>
            <a:r>
              <a:rPr lang="en-IN" dirty="0" err="1" smtClean="0"/>
              <a:t>Pattnaik</a:t>
            </a:r>
            <a:r>
              <a:rPr lang="en-IN" dirty="0" smtClean="0"/>
              <a:t>(19CSE104)</a:t>
            </a:r>
            <a:endParaRPr lang="en-IN" dirty="0"/>
          </a:p>
        </p:txBody>
      </p:sp>
    </p:spTree>
    <p:extLst>
      <p:ext uri="{BB962C8B-B14F-4D97-AF65-F5344CB8AC3E}">
        <p14:creationId xmlns:p14="http://schemas.microsoft.com/office/powerpoint/2010/main" val="8932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Content</a:t>
            </a:r>
            <a:endParaRPr lang="en-IN" dirty="0"/>
          </a:p>
        </p:txBody>
      </p:sp>
      <p:sp>
        <p:nvSpPr>
          <p:cNvPr id="3" name="TextBox 2"/>
          <p:cNvSpPr txBox="1"/>
          <p:nvPr/>
        </p:nvSpPr>
        <p:spPr>
          <a:xfrm>
            <a:off x="2065867" y="2506134"/>
            <a:ext cx="5452533" cy="2677656"/>
          </a:xfrm>
          <a:prstGeom prst="rect">
            <a:avLst/>
          </a:prstGeom>
          <a:noFill/>
        </p:spPr>
        <p:txBody>
          <a:bodyPr wrap="square" rtlCol="0">
            <a:spAutoFit/>
          </a:bodyPr>
          <a:lstStyle/>
          <a:p>
            <a:pPr marL="457200" indent="-457200">
              <a:spcBef>
                <a:spcPct val="0"/>
              </a:spcBef>
              <a:buFont typeface="Wingdings" panose="05000000000000000000" pitchFamily="2" charset="2"/>
              <a:buChar char="Ø"/>
            </a:pPr>
            <a:r>
              <a:rPr lang="en-IN" sz="2800" b="1" dirty="0">
                <a:solidFill>
                  <a:srgbClr val="FEFEFE"/>
                </a:solidFill>
                <a:latin typeface="+mj-lt"/>
                <a:ea typeface="+mj-ea"/>
                <a:cs typeface="+mj-cs"/>
              </a:rPr>
              <a:t>Introduction</a:t>
            </a:r>
          </a:p>
          <a:p>
            <a:pPr marL="457200" indent="-457200">
              <a:spcBef>
                <a:spcPct val="0"/>
              </a:spcBef>
              <a:buFont typeface="Wingdings" panose="05000000000000000000" pitchFamily="2" charset="2"/>
              <a:buChar char="Ø"/>
            </a:pPr>
            <a:r>
              <a:rPr lang="en-IN" sz="2800" b="1" dirty="0" smtClean="0">
                <a:solidFill>
                  <a:srgbClr val="FEFEFE"/>
                </a:solidFill>
                <a:latin typeface="+mj-lt"/>
                <a:ea typeface="+mj-ea"/>
                <a:cs typeface="+mj-cs"/>
              </a:rPr>
              <a:t>Objective</a:t>
            </a:r>
            <a:endParaRPr lang="en-IN" sz="2800" b="1" dirty="0">
              <a:solidFill>
                <a:srgbClr val="FEFEFE"/>
              </a:solidFill>
              <a:latin typeface="+mj-lt"/>
              <a:ea typeface="+mj-ea"/>
              <a:cs typeface="+mj-cs"/>
            </a:endParaRPr>
          </a:p>
          <a:p>
            <a:pPr marL="457200" indent="-457200">
              <a:spcBef>
                <a:spcPct val="0"/>
              </a:spcBef>
              <a:buFont typeface="Wingdings" panose="05000000000000000000" pitchFamily="2" charset="2"/>
              <a:buChar char="Ø"/>
            </a:pPr>
            <a:r>
              <a:rPr lang="en-IN" sz="2800" b="1" dirty="0" smtClean="0">
                <a:solidFill>
                  <a:srgbClr val="FEFEFE"/>
                </a:solidFill>
                <a:latin typeface="+mj-lt"/>
                <a:ea typeface="+mj-ea"/>
                <a:cs typeface="+mj-cs"/>
              </a:rPr>
              <a:t>Tools Used</a:t>
            </a:r>
            <a:endParaRPr lang="en-IN" sz="2800" b="1" dirty="0">
              <a:solidFill>
                <a:srgbClr val="FEFEFE"/>
              </a:solidFill>
              <a:latin typeface="+mj-lt"/>
              <a:ea typeface="+mj-ea"/>
              <a:cs typeface="+mj-cs"/>
            </a:endParaRPr>
          </a:p>
          <a:p>
            <a:pPr marL="457200" indent="-457200">
              <a:spcBef>
                <a:spcPct val="0"/>
              </a:spcBef>
              <a:buFont typeface="Wingdings" panose="05000000000000000000" pitchFamily="2" charset="2"/>
              <a:buChar char="Ø"/>
            </a:pPr>
            <a:r>
              <a:rPr lang="en-IN" sz="2800" b="1" dirty="0">
                <a:solidFill>
                  <a:srgbClr val="FEFEFE"/>
                </a:solidFill>
                <a:latin typeface="+mj-lt"/>
                <a:ea typeface="+mj-ea"/>
                <a:cs typeface="+mj-cs"/>
              </a:rPr>
              <a:t>Project Screenshots</a:t>
            </a:r>
          </a:p>
          <a:p>
            <a:pPr marL="457200" indent="-457200">
              <a:spcBef>
                <a:spcPct val="0"/>
              </a:spcBef>
              <a:buFont typeface="Wingdings" panose="05000000000000000000" pitchFamily="2" charset="2"/>
              <a:buChar char="Ø"/>
            </a:pPr>
            <a:r>
              <a:rPr lang="en-IN" sz="2800" b="1" dirty="0">
                <a:solidFill>
                  <a:srgbClr val="FEFEFE"/>
                </a:solidFill>
                <a:latin typeface="+mj-lt"/>
                <a:ea typeface="+mj-ea"/>
                <a:cs typeface="+mj-cs"/>
              </a:rPr>
              <a:t>Conclusion and Future work</a:t>
            </a:r>
          </a:p>
          <a:p>
            <a:pPr marL="457200" indent="-457200">
              <a:spcBef>
                <a:spcPct val="0"/>
              </a:spcBef>
              <a:buFont typeface="Wingdings" panose="05000000000000000000" pitchFamily="2" charset="2"/>
              <a:buChar char="Ø"/>
            </a:pPr>
            <a:r>
              <a:rPr lang="en-IN" sz="2800" b="1" dirty="0">
                <a:solidFill>
                  <a:srgbClr val="FEFEFE"/>
                </a:solidFill>
                <a:latin typeface="+mj-lt"/>
                <a:ea typeface="+mj-ea"/>
                <a:cs typeface="+mj-cs"/>
              </a:rPr>
              <a:t>References</a:t>
            </a:r>
            <a:endParaRPr lang="en-IN" sz="2800" b="1" dirty="0">
              <a:solidFill>
                <a:srgbClr val="FEFEFE"/>
              </a:solidFill>
              <a:latin typeface="+mj-lt"/>
              <a:ea typeface="+mj-ea"/>
              <a:cs typeface="+mj-cs"/>
            </a:endParaRPr>
          </a:p>
        </p:txBody>
      </p:sp>
    </p:spTree>
    <p:extLst>
      <p:ext uri="{BB962C8B-B14F-4D97-AF65-F5344CB8AC3E}">
        <p14:creationId xmlns:p14="http://schemas.microsoft.com/office/powerpoint/2010/main" val="12997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TextBox 2"/>
          <p:cNvSpPr txBox="1"/>
          <p:nvPr/>
        </p:nvSpPr>
        <p:spPr>
          <a:xfrm>
            <a:off x="1851378" y="2596444"/>
            <a:ext cx="7529689" cy="3108543"/>
          </a:xfrm>
          <a:prstGeom prst="rect">
            <a:avLst/>
          </a:prstGeom>
          <a:noFill/>
        </p:spPr>
        <p:txBody>
          <a:bodyPr wrap="square" rtlCol="0">
            <a:spAutoFit/>
          </a:bodyPr>
          <a:lstStyle/>
          <a:p>
            <a:pPr marL="457200" indent="-457200">
              <a:spcBef>
                <a:spcPct val="0"/>
              </a:spcBef>
              <a:buFont typeface="Wingdings" panose="05000000000000000000" pitchFamily="2" charset="2"/>
              <a:buChar char="Ø"/>
            </a:pPr>
            <a:r>
              <a:rPr lang="en-IN" sz="2800" b="1" dirty="0">
                <a:solidFill>
                  <a:srgbClr val="FEFEFE"/>
                </a:solidFill>
                <a:latin typeface="+mj-lt"/>
                <a:ea typeface="+mj-ea"/>
                <a:cs typeface="+mj-cs"/>
              </a:rPr>
              <a:t>Our project is based on notice management system. This project would help the head of the institution to ease the method of circulation of notice. It is a common portal where the message would be reaching to everyone under that institution on time.</a:t>
            </a:r>
            <a:endParaRPr lang="en-IN" sz="2800" b="1" dirty="0">
              <a:solidFill>
                <a:srgbClr val="FEFEFE"/>
              </a:solidFill>
              <a:latin typeface="+mj-lt"/>
              <a:ea typeface="+mj-ea"/>
              <a:cs typeface="+mj-cs"/>
            </a:endParaRPr>
          </a:p>
        </p:txBody>
      </p:sp>
    </p:spTree>
    <p:extLst>
      <p:ext uri="{BB962C8B-B14F-4D97-AF65-F5344CB8AC3E}">
        <p14:creationId xmlns:p14="http://schemas.microsoft.com/office/powerpoint/2010/main" val="414041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a:t>
            </a:r>
            <a:endParaRPr lang="en-IN" dirty="0"/>
          </a:p>
        </p:txBody>
      </p:sp>
      <p:sp>
        <p:nvSpPr>
          <p:cNvPr id="4" name="TextBox 3"/>
          <p:cNvSpPr txBox="1"/>
          <p:nvPr/>
        </p:nvSpPr>
        <p:spPr>
          <a:xfrm>
            <a:off x="1712890" y="2704563"/>
            <a:ext cx="8886423" cy="3785652"/>
          </a:xfrm>
          <a:prstGeom prst="rect">
            <a:avLst/>
          </a:prstGeom>
          <a:noFill/>
        </p:spPr>
        <p:txBody>
          <a:bodyPr wrap="square" rtlCol="0">
            <a:spAutoFit/>
          </a:bodyPr>
          <a:lstStyle/>
          <a:p>
            <a:pPr marL="342900" indent="-342900">
              <a:spcBef>
                <a:spcPct val="0"/>
              </a:spcBef>
              <a:buFont typeface="Wingdings" panose="05000000000000000000" pitchFamily="2" charset="2"/>
              <a:buChar char="Ø"/>
            </a:pPr>
            <a:r>
              <a:rPr lang="en-IN" sz="2400" b="1" dirty="0">
                <a:solidFill>
                  <a:srgbClr val="FEFEFE"/>
                </a:solidFill>
                <a:latin typeface="+mj-lt"/>
                <a:ea typeface="+mj-ea"/>
                <a:cs typeface="+mj-cs"/>
              </a:rPr>
              <a:t>The primary objective of our project is to eliminate the chaos and confusion created during circulation of the notice in the institution at different levels. For example, the head of the institution wants to circulate a certain message only to HODs of all department. There are chances that message may leak to someone else but in this portal, if the head of the institution wants to send the message to HODs only, then his message will be posted on the HODs’ dashboard only and will not be shared to other faculties or students.</a:t>
            </a:r>
            <a:endParaRPr lang="en-IN" sz="2400" b="1" dirty="0">
              <a:solidFill>
                <a:srgbClr val="FEFEFE"/>
              </a:solidFill>
              <a:latin typeface="+mj-lt"/>
              <a:ea typeface="+mj-ea"/>
              <a:cs typeface="+mj-cs"/>
            </a:endParaRPr>
          </a:p>
        </p:txBody>
      </p:sp>
    </p:spTree>
    <p:extLst>
      <p:ext uri="{BB962C8B-B14F-4D97-AF65-F5344CB8AC3E}">
        <p14:creationId xmlns:p14="http://schemas.microsoft.com/office/powerpoint/2010/main" val="2517117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Tools Used</a:t>
            </a:r>
            <a:endParaRPr lang="en-IN" dirty="0"/>
          </a:p>
        </p:txBody>
      </p:sp>
      <p:sp>
        <p:nvSpPr>
          <p:cNvPr id="3" name="TextBox 2"/>
          <p:cNvSpPr txBox="1"/>
          <p:nvPr/>
        </p:nvSpPr>
        <p:spPr>
          <a:xfrm>
            <a:off x="2064912" y="2524259"/>
            <a:ext cx="8225308" cy="2554545"/>
          </a:xfrm>
          <a:prstGeom prst="rect">
            <a:avLst/>
          </a:prstGeom>
          <a:noFill/>
        </p:spPr>
        <p:txBody>
          <a:bodyPr wrap="square" rtlCol="0">
            <a:spAutoFit/>
          </a:bodyPr>
          <a:lstStyle/>
          <a:p>
            <a:pPr marL="457200" indent="-457200">
              <a:spcBef>
                <a:spcPct val="0"/>
              </a:spcBef>
              <a:buFont typeface="Wingdings" panose="05000000000000000000" pitchFamily="2" charset="2"/>
              <a:buChar char="Ø"/>
            </a:pPr>
            <a:r>
              <a:rPr lang="en-IN" sz="3200" b="1" dirty="0">
                <a:solidFill>
                  <a:srgbClr val="FEFEFE"/>
                </a:solidFill>
                <a:latin typeface="+mj-lt"/>
                <a:ea typeface="+mj-ea"/>
                <a:cs typeface="+mj-cs"/>
              </a:rPr>
              <a:t>HTML(</a:t>
            </a:r>
            <a:r>
              <a:rPr lang="en-IN" sz="3200" b="1" dirty="0" err="1">
                <a:solidFill>
                  <a:srgbClr val="FEFEFE"/>
                </a:solidFill>
                <a:latin typeface="+mj-lt"/>
                <a:ea typeface="+mj-ea"/>
                <a:cs typeface="+mj-cs"/>
              </a:rPr>
              <a:t>HyperText</a:t>
            </a:r>
            <a:r>
              <a:rPr lang="en-IN" sz="3200" b="1" dirty="0">
                <a:solidFill>
                  <a:srgbClr val="FEFEFE"/>
                </a:solidFill>
                <a:latin typeface="+mj-lt"/>
                <a:ea typeface="+mj-ea"/>
                <a:cs typeface="+mj-cs"/>
              </a:rPr>
              <a:t> </a:t>
            </a:r>
            <a:r>
              <a:rPr lang="en-IN" sz="3200" b="1" dirty="0" err="1">
                <a:solidFill>
                  <a:srgbClr val="FEFEFE"/>
                </a:solidFill>
                <a:latin typeface="+mj-lt"/>
                <a:ea typeface="+mj-ea"/>
                <a:cs typeface="+mj-cs"/>
              </a:rPr>
              <a:t>Markup</a:t>
            </a:r>
            <a:r>
              <a:rPr lang="en-IN" sz="3200" b="1" dirty="0">
                <a:solidFill>
                  <a:srgbClr val="FEFEFE"/>
                </a:solidFill>
                <a:latin typeface="+mj-lt"/>
                <a:ea typeface="+mj-ea"/>
                <a:cs typeface="+mj-cs"/>
              </a:rPr>
              <a:t> Language)</a:t>
            </a:r>
          </a:p>
          <a:p>
            <a:pPr marL="457200" indent="-457200">
              <a:spcBef>
                <a:spcPct val="0"/>
              </a:spcBef>
              <a:buFont typeface="Wingdings" panose="05000000000000000000" pitchFamily="2" charset="2"/>
              <a:buChar char="Ø"/>
            </a:pPr>
            <a:r>
              <a:rPr lang="en-IN" sz="3200" b="1" dirty="0">
                <a:solidFill>
                  <a:srgbClr val="FEFEFE"/>
                </a:solidFill>
                <a:latin typeface="+mj-lt"/>
                <a:ea typeface="+mj-ea"/>
                <a:cs typeface="+mj-cs"/>
              </a:rPr>
              <a:t>CSS(</a:t>
            </a:r>
            <a:r>
              <a:rPr lang="en-IN" sz="3200" b="1" dirty="0">
                <a:solidFill>
                  <a:srgbClr val="FEFEFE"/>
                </a:solidFill>
                <a:latin typeface="+mj-lt"/>
                <a:ea typeface="+mj-ea"/>
                <a:cs typeface="+mj-cs"/>
              </a:rPr>
              <a:t>Cascading Style Sheets</a:t>
            </a:r>
            <a:r>
              <a:rPr lang="en-IN" sz="3200" b="1" dirty="0">
                <a:solidFill>
                  <a:srgbClr val="FEFEFE"/>
                </a:solidFill>
                <a:latin typeface="+mj-lt"/>
                <a:ea typeface="+mj-ea"/>
                <a:cs typeface="+mj-cs"/>
              </a:rPr>
              <a:t>)</a:t>
            </a:r>
          </a:p>
          <a:p>
            <a:pPr marL="457200" indent="-457200">
              <a:spcBef>
                <a:spcPct val="0"/>
              </a:spcBef>
              <a:buFont typeface="Wingdings" panose="05000000000000000000" pitchFamily="2" charset="2"/>
              <a:buChar char="Ø"/>
            </a:pPr>
            <a:r>
              <a:rPr lang="en-IN" sz="3200" b="1" dirty="0" err="1">
                <a:solidFill>
                  <a:srgbClr val="FEFEFE"/>
                </a:solidFill>
                <a:latin typeface="+mj-lt"/>
                <a:ea typeface="+mj-ea"/>
                <a:cs typeface="+mj-cs"/>
              </a:rPr>
              <a:t>p</a:t>
            </a:r>
            <a:r>
              <a:rPr lang="en-IN" sz="3200" b="1" dirty="0" err="1">
                <a:solidFill>
                  <a:srgbClr val="FEFEFE"/>
                </a:solidFill>
                <a:latin typeface="+mj-lt"/>
                <a:ea typeface="+mj-ea"/>
                <a:cs typeface="+mj-cs"/>
              </a:rPr>
              <a:t>hp</a:t>
            </a:r>
            <a:r>
              <a:rPr lang="en-IN" sz="3200" b="1" dirty="0">
                <a:solidFill>
                  <a:srgbClr val="FEFEFE"/>
                </a:solidFill>
                <a:latin typeface="+mj-lt"/>
                <a:ea typeface="+mj-ea"/>
                <a:cs typeface="+mj-cs"/>
              </a:rPr>
              <a:t>(Hypertext </a:t>
            </a:r>
            <a:r>
              <a:rPr lang="en-IN" sz="3200" b="1" dirty="0" err="1">
                <a:solidFill>
                  <a:srgbClr val="FEFEFE"/>
                </a:solidFill>
                <a:latin typeface="+mj-lt"/>
                <a:ea typeface="+mj-ea"/>
                <a:cs typeface="+mj-cs"/>
              </a:rPr>
              <a:t>Preprocessor</a:t>
            </a:r>
            <a:r>
              <a:rPr lang="en-IN" sz="3200" b="1" dirty="0">
                <a:solidFill>
                  <a:srgbClr val="FEFEFE"/>
                </a:solidFill>
                <a:latin typeface="+mj-lt"/>
                <a:ea typeface="+mj-ea"/>
                <a:cs typeface="+mj-cs"/>
              </a:rPr>
              <a:t>)</a:t>
            </a:r>
          </a:p>
          <a:p>
            <a:pPr marL="457200" indent="-457200">
              <a:spcBef>
                <a:spcPct val="0"/>
              </a:spcBef>
              <a:buFont typeface="Wingdings" panose="05000000000000000000" pitchFamily="2" charset="2"/>
              <a:buChar char="Ø"/>
            </a:pPr>
            <a:r>
              <a:rPr lang="en-IN" sz="3200" b="1" dirty="0">
                <a:solidFill>
                  <a:srgbClr val="FEFEFE"/>
                </a:solidFill>
                <a:latin typeface="+mj-lt"/>
                <a:ea typeface="+mj-ea"/>
                <a:cs typeface="+mj-cs"/>
              </a:rPr>
              <a:t>JavaScript</a:t>
            </a:r>
          </a:p>
          <a:p>
            <a:pPr marL="457200" indent="-457200">
              <a:spcBef>
                <a:spcPct val="0"/>
              </a:spcBef>
              <a:buFont typeface="Wingdings" panose="05000000000000000000" pitchFamily="2" charset="2"/>
              <a:buChar char="Ø"/>
            </a:pPr>
            <a:r>
              <a:rPr lang="en-IN" sz="3200" b="1" dirty="0">
                <a:solidFill>
                  <a:srgbClr val="FEFEFE"/>
                </a:solidFill>
                <a:latin typeface="+mj-lt"/>
                <a:ea typeface="+mj-ea"/>
                <a:cs typeface="+mj-cs"/>
              </a:rPr>
              <a:t>SQL(Structured Query Language)</a:t>
            </a:r>
            <a:endParaRPr lang="en-IN" sz="3200" b="1" dirty="0">
              <a:solidFill>
                <a:srgbClr val="FEFEFE"/>
              </a:solidFill>
              <a:latin typeface="+mj-lt"/>
              <a:ea typeface="+mj-ea"/>
              <a:cs typeface="+mj-cs"/>
            </a:endParaRPr>
          </a:p>
        </p:txBody>
      </p:sp>
    </p:spTree>
    <p:extLst>
      <p:ext uri="{BB962C8B-B14F-4D97-AF65-F5344CB8AC3E}">
        <p14:creationId xmlns:p14="http://schemas.microsoft.com/office/powerpoint/2010/main" val="380211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Screenshots</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678" y="2305162"/>
            <a:ext cx="9222642" cy="4233233"/>
          </a:xfrm>
          <a:prstGeom prst="rect">
            <a:avLst/>
          </a:prstGeom>
        </p:spPr>
      </p:pic>
    </p:spTree>
    <p:extLst>
      <p:ext uri="{BB962C8B-B14F-4D97-AF65-F5344CB8AC3E}">
        <p14:creationId xmlns:p14="http://schemas.microsoft.com/office/powerpoint/2010/main" val="177088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Screenshots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2372221"/>
            <a:ext cx="10058400" cy="4314950"/>
          </a:xfrm>
          <a:prstGeom prst="rect">
            <a:avLst/>
          </a:prstGeom>
        </p:spPr>
      </p:pic>
    </p:spTree>
    <p:extLst>
      <p:ext uri="{BB962C8B-B14F-4D97-AF65-F5344CB8AC3E}">
        <p14:creationId xmlns:p14="http://schemas.microsoft.com/office/powerpoint/2010/main" val="323488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Screenshots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911" y="2507969"/>
            <a:ext cx="8824176" cy="3985736"/>
          </a:xfrm>
          <a:prstGeom prst="rect">
            <a:avLst/>
          </a:prstGeom>
        </p:spPr>
      </p:pic>
    </p:spTree>
    <p:extLst>
      <p:ext uri="{BB962C8B-B14F-4D97-AF65-F5344CB8AC3E}">
        <p14:creationId xmlns:p14="http://schemas.microsoft.com/office/powerpoint/2010/main" val="12880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Screenshots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595" y="2323014"/>
            <a:ext cx="9584808" cy="4371402"/>
          </a:xfrm>
          <a:prstGeom prst="rect">
            <a:avLst/>
          </a:prstGeom>
        </p:spPr>
      </p:pic>
    </p:spTree>
    <p:extLst>
      <p:ext uri="{BB962C8B-B14F-4D97-AF65-F5344CB8AC3E}">
        <p14:creationId xmlns:p14="http://schemas.microsoft.com/office/powerpoint/2010/main" val="353712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docProps/app.xml><?xml version="1.0" encoding="utf-8"?>
<Properties xmlns="http://schemas.openxmlformats.org/officeDocument/2006/extended-properties" xmlns:vt="http://schemas.openxmlformats.org/officeDocument/2006/docPropsVTypes">
  <Template>TM03457503[[fn=Quotable]]</Template>
  <TotalTime>75</TotalTime>
  <Words>305</Words>
  <Application>Microsoft Office PowerPoint</Application>
  <PresentationFormat>Widescreen</PresentationFormat>
  <Paragraphs>41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Century Gothic</vt:lpstr>
      <vt:lpstr>Wingdings</vt:lpstr>
      <vt:lpstr>Wingdings 2</vt:lpstr>
      <vt:lpstr>Quotable</vt:lpstr>
      <vt:lpstr>Project Presentation on</vt:lpstr>
      <vt:lpstr>Content</vt:lpstr>
      <vt:lpstr>Introduction</vt:lpstr>
      <vt:lpstr>Objective</vt:lpstr>
      <vt:lpstr>Tools Used</vt:lpstr>
      <vt:lpstr>Project Screenshots</vt:lpstr>
      <vt:lpstr>Project Screenshots</vt:lpstr>
      <vt:lpstr>Project Screenshots</vt:lpstr>
      <vt:lpstr>Project Screenshots</vt:lpstr>
      <vt:lpstr>Project Screenshots</vt:lpstr>
      <vt:lpstr>Project Screenshots</vt:lpstr>
      <vt:lpstr>Project Screenshots</vt:lpstr>
      <vt:lpstr>Conclusion and Future work</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on</dc:title>
  <dc:creator>Mayank Gupta</dc:creator>
  <cp:lastModifiedBy>Mayank Gupta</cp:lastModifiedBy>
  <cp:revision>8</cp:revision>
  <dcterms:created xsi:type="dcterms:W3CDTF">2021-06-27T15:24:37Z</dcterms:created>
  <dcterms:modified xsi:type="dcterms:W3CDTF">2021-06-27T16:40:27Z</dcterms:modified>
</cp:coreProperties>
</file>